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unhq.un.org\Shared\UNSD\DSSB\Demog\MEETINGS\EGMs-Workshops-Conferences\2017%20-%20WS%20-%20CRVS%20-%20Colombia\SDG%20Indicator_revise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nhq.un.org\Shared\UNSD\DSSB\Demog\MEETINGS\EGMs-Workshops-Conferences\2017%20-%20WS%20-%20CRVS%20-%20Colombia\SDG%20Indicator_revise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unhq.un.org\Shared\UNSD\DSSB\Demog\MEETINGS\EGMs-Workshops-Conferences\2017%20-%20WS%20-%20CRVS%20-%20Colombia\SDG%20Indicator_revised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nhq.un.org\Shared\UNSD\DSSB\Demog\MEETINGS\EGMs-Workshops-Conferences\2017%20-%20WS%20-%20CRVS%20-%20Colombia\SDG%20Indicator_revised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b="1" i="0" u="none" strike="noStrike" baseline="0" dirty="0">
                <a:effectLst/>
              </a:rPr>
              <a:t>Number of SDG indicators that are relevant for CRVS, by goal</a:t>
            </a:r>
            <a:endParaRPr lang="en-GB" sz="1800" b="1" i="0" baseline="0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'Updated Tier classification'!$N$3</c:f>
              <c:strCache>
                <c:ptCount val="1"/>
                <c:pt idx="0">
                  <c:v>Direct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'Updated Tier classification'!$N$4:$N$20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AD-403F-A55B-AD4B9DCF6379}"/>
            </c:ext>
          </c:extLst>
        </c:ser>
        <c:ser>
          <c:idx val="1"/>
          <c:order val="1"/>
          <c:tx>
            <c:strRef>
              <c:f>'Updated Tier classification'!$O$3</c:f>
              <c:strCache>
                <c:ptCount val="1"/>
                <c:pt idx="0">
                  <c:v>Indirect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'Updated Tier classification'!$O$4:$O$20</c:f>
              <c:numCache>
                <c:formatCode>General</c:formatCode>
                <c:ptCount val="17"/>
                <c:pt idx="0">
                  <c:v>5</c:v>
                </c:pt>
                <c:pt idx="1">
                  <c:v>4</c:v>
                </c:pt>
                <c:pt idx="2">
                  <c:v>9</c:v>
                </c:pt>
                <c:pt idx="3">
                  <c:v>6</c:v>
                </c:pt>
                <c:pt idx="4">
                  <c:v>5</c:v>
                </c:pt>
                <c:pt idx="5">
                  <c:v>2</c:v>
                </c:pt>
                <c:pt idx="6">
                  <c:v>2</c:v>
                </c:pt>
                <c:pt idx="7">
                  <c:v>5</c:v>
                </c:pt>
                <c:pt idx="8">
                  <c:v>4</c:v>
                </c:pt>
                <c:pt idx="9">
                  <c:v>3</c:v>
                </c:pt>
                <c:pt idx="10">
                  <c:v>6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8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7AD-403F-A55B-AD4B9DCF6379}"/>
            </c:ext>
          </c:extLst>
        </c:ser>
        <c:ser>
          <c:idx val="2"/>
          <c:order val="2"/>
          <c:tx>
            <c:strRef>
              <c:f>'Updated Tier classification'!$P$3</c:f>
              <c:strCache>
                <c:ptCount val="1"/>
                <c:pt idx="0">
                  <c:v>Indirect &amp; Direct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val>
            <c:numRef>
              <c:f>'Updated Tier classification'!$P$4:$P$20</c:f>
              <c:numCache>
                <c:formatCode>General</c:formatCode>
                <c:ptCount val="17"/>
                <c:pt idx="0">
                  <c:v>2</c:v>
                </c:pt>
                <c:pt idx="1">
                  <c:v>0</c:v>
                </c:pt>
                <c:pt idx="2">
                  <c:v>7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2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7AD-403F-A55B-AD4B9DCF6379}"/>
            </c:ext>
          </c:extLst>
        </c:ser>
        <c:ser>
          <c:idx val="3"/>
          <c:order val="3"/>
          <c:tx>
            <c:strRef>
              <c:f>'Updated Tier classification'!$Q$3</c:f>
              <c:strCache>
                <c:ptCount val="1"/>
                <c:pt idx="0">
                  <c:v>Not Relevant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invertIfNegative val="0"/>
          <c:val>
            <c:numRef>
              <c:f>'Updated Tier classification'!$Q$4:$Q$20</c:f>
              <c:numCache>
                <c:formatCode>General</c:formatCode>
                <c:ptCount val="17"/>
                <c:pt idx="0">
                  <c:v>7</c:v>
                </c:pt>
                <c:pt idx="1">
                  <c:v>9</c:v>
                </c:pt>
                <c:pt idx="2">
                  <c:v>7</c:v>
                </c:pt>
                <c:pt idx="3">
                  <c:v>5</c:v>
                </c:pt>
                <c:pt idx="4">
                  <c:v>8</c:v>
                </c:pt>
                <c:pt idx="5">
                  <c:v>9</c:v>
                </c:pt>
                <c:pt idx="6">
                  <c:v>4</c:v>
                </c:pt>
                <c:pt idx="7">
                  <c:v>12</c:v>
                </c:pt>
                <c:pt idx="8">
                  <c:v>8</c:v>
                </c:pt>
                <c:pt idx="9">
                  <c:v>8</c:v>
                </c:pt>
                <c:pt idx="10">
                  <c:v>8</c:v>
                </c:pt>
                <c:pt idx="11">
                  <c:v>12</c:v>
                </c:pt>
                <c:pt idx="12">
                  <c:v>7</c:v>
                </c:pt>
                <c:pt idx="13">
                  <c:v>10</c:v>
                </c:pt>
                <c:pt idx="14">
                  <c:v>14</c:v>
                </c:pt>
                <c:pt idx="15">
                  <c:v>12</c:v>
                </c:pt>
                <c:pt idx="16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7AD-403F-A55B-AD4B9DCF637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31501376"/>
        <c:axId val="731501704"/>
      </c:barChart>
      <c:catAx>
        <c:axId val="73150137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1501704"/>
        <c:crosses val="autoZero"/>
        <c:auto val="1"/>
        <c:lblAlgn val="ctr"/>
        <c:lblOffset val="100"/>
        <c:noMultiLvlLbl val="0"/>
      </c:catAx>
      <c:valAx>
        <c:axId val="731501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1501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dirty="0"/>
              <a:t>Number</a:t>
            </a:r>
            <a:r>
              <a:rPr lang="en-US" sz="1400" b="1" baseline="0" dirty="0"/>
              <a:t> of SDG indicators that are relevant for CRVS</a:t>
            </a:r>
            <a:endParaRPr lang="en-GB" sz="140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9888831021526305E-2"/>
          <c:y val="0.18978604388152209"/>
          <c:w val="0.70509990605687434"/>
          <c:h val="0.59602949663660276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605-4B48-AB69-C7154862F100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605-4B48-AB69-C7154862F100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605-4B48-AB69-C7154862F100}"/>
              </c:ext>
            </c:extLst>
          </c:dPt>
          <c:dPt>
            <c:idx val="3"/>
            <c:bubble3D val="0"/>
            <c:spPr>
              <a:solidFill>
                <a:schemeClr val="bg1">
                  <a:lumMod val="7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605-4B48-AB69-C7154862F10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'Updated Tier classification'!$N$3:$Q$3</c:f>
              <c:strCache>
                <c:ptCount val="4"/>
                <c:pt idx="0">
                  <c:v>Direct</c:v>
                </c:pt>
                <c:pt idx="1">
                  <c:v>Indirect</c:v>
                </c:pt>
                <c:pt idx="2">
                  <c:v>Indirect &amp; Direct</c:v>
                </c:pt>
                <c:pt idx="3">
                  <c:v>Not Relevant</c:v>
                </c:pt>
              </c:strCache>
            </c:strRef>
          </c:cat>
          <c:val>
            <c:numRef>
              <c:f>'Updated Tier classification'!$N$21:$Q$21</c:f>
              <c:numCache>
                <c:formatCode>General</c:formatCode>
                <c:ptCount val="4"/>
                <c:pt idx="0">
                  <c:v>6</c:v>
                </c:pt>
                <c:pt idx="1">
                  <c:v>60</c:v>
                </c:pt>
                <c:pt idx="2">
                  <c:v>14</c:v>
                </c:pt>
                <c:pt idx="3">
                  <c:v>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605-4B48-AB69-C7154862F1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b="1" dirty="0"/>
              <a:t>Number of SDG</a:t>
            </a:r>
            <a:r>
              <a:rPr lang="en-GB" sz="1800" b="1" baseline="0" dirty="0"/>
              <a:t> Indicators that are relevant to CRVS, by goal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'[SDG Indicator_revised.xlsx]Updated Tier classification'!$N$3</c:f>
              <c:strCache>
                <c:ptCount val="1"/>
                <c:pt idx="0">
                  <c:v>Direct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'[SDG Indicator_revised.xlsx]Updated Tier classification'!$N$4:$N$20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8C-4B59-9CAE-DA528B176BED}"/>
            </c:ext>
          </c:extLst>
        </c:ser>
        <c:ser>
          <c:idx val="1"/>
          <c:order val="1"/>
          <c:tx>
            <c:strRef>
              <c:f>'[SDG Indicator_revised.xlsx]Updated Tier classification'!$O$3</c:f>
              <c:strCache>
                <c:ptCount val="1"/>
                <c:pt idx="0">
                  <c:v>Indirect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'[SDG Indicator_revised.xlsx]Updated Tier classification'!$O$4:$O$20</c:f>
              <c:numCache>
                <c:formatCode>General</c:formatCode>
                <c:ptCount val="17"/>
                <c:pt idx="0">
                  <c:v>5</c:v>
                </c:pt>
                <c:pt idx="1">
                  <c:v>4</c:v>
                </c:pt>
                <c:pt idx="2">
                  <c:v>9</c:v>
                </c:pt>
                <c:pt idx="3">
                  <c:v>6</c:v>
                </c:pt>
                <c:pt idx="4">
                  <c:v>5</c:v>
                </c:pt>
                <c:pt idx="5">
                  <c:v>2</c:v>
                </c:pt>
                <c:pt idx="6">
                  <c:v>2</c:v>
                </c:pt>
                <c:pt idx="7">
                  <c:v>5</c:v>
                </c:pt>
                <c:pt idx="8">
                  <c:v>4</c:v>
                </c:pt>
                <c:pt idx="9">
                  <c:v>3</c:v>
                </c:pt>
                <c:pt idx="10">
                  <c:v>6</c:v>
                </c:pt>
                <c:pt idx="11">
                  <c:v>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8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8C-4B59-9CAE-DA528B176BED}"/>
            </c:ext>
          </c:extLst>
        </c:ser>
        <c:ser>
          <c:idx val="2"/>
          <c:order val="2"/>
          <c:tx>
            <c:strRef>
              <c:f>'[SDG Indicator_revised.xlsx]Updated Tier classification'!$P$3</c:f>
              <c:strCache>
                <c:ptCount val="1"/>
                <c:pt idx="0">
                  <c:v>Indirect &amp; Direct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val>
            <c:numRef>
              <c:f>'[SDG Indicator_revised.xlsx]Updated Tier classification'!$P$4:$P$20</c:f>
              <c:numCache>
                <c:formatCode>General</c:formatCode>
                <c:ptCount val="17"/>
                <c:pt idx="0">
                  <c:v>2</c:v>
                </c:pt>
                <c:pt idx="1">
                  <c:v>0</c:v>
                </c:pt>
                <c:pt idx="2">
                  <c:v>7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2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8C-4B59-9CAE-DA528B176B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31501376"/>
        <c:axId val="731501704"/>
        <c:extLst>
          <c:ext xmlns:c15="http://schemas.microsoft.com/office/drawing/2012/chart" uri="{02D57815-91ED-43cb-92C2-25804820EDAC}">
            <c15:filteredBarSeries>
              <c15:ser>
                <c:idx val="3"/>
                <c:order val="3"/>
                <c:tx>
                  <c:strRef>
                    <c:extLst>
                      <c:ext uri="{02D57815-91ED-43cb-92C2-25804820EDAC}">
                        <c15:formulaRef>
                          <c15:sqref>'[SDG Indicator_revised.xlsx]Updated Tier classification'!$Q$3</c15:sqref>
                        </c15:formulaRef>
                      </c:ext>
                    </c:extLst>
                    <c:strCache>
                      <c:ptCount val="1"/>
                      <c:pt idx="0">
                        <c:v>Not Relevant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val>
                  <c:numRef>
                    <c:extLst>
                      <c:ext uri="{02D57815-91ED-43cb-92C2-25804820EDAC}">
                        <c15:formulaRef>
                          <c15:sqref>'[SDG Indicator_revised.xlsx]Updated Tier classification'!$Q$4:$Q$20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7</c:v>
                      </c:pt>
                      <c:pt idx="1">
                        <c:v>9</c:v>
                      </c:pt>
                      <c:pt idx="2">
                        <c:v>7</c:v>
                      </c:pt>
                      <c:pt idx="3">
                        <c:v>5</c:v>
                      </c:pt>
                      <c:pt idx="4">
                        <c:v>8</c:v>
                      </c:pt>
                      <c:pt idx="5">
                        <c:v>9</c:v>
                      </c:pt>
                      <c:pt idx="6">
                        <c:v>4</c:v>
                      </c:pt>
                      <c:pt idx="7">
                        <c:v>12</c:v>
                      </c:pt>
                      <c:pt idx="8">
                        <c:v>8</c:v>
                      </c:pt>
                      <c:pt idx="9">
                        <c:v>8</c:v>
                      </c:pt>
                      <c:pt idx="10">
                        <c:v>8</c:v>
                      </c:pt>
                      <c:pt idx="11">
                        <c:v>12</c:v>
                      </c:pt>
                      <c:pt idx="12">
                        <c:v>7</c:v>
                      </c:pt>
                      <c:pt idx="13">
                        <c:v>10</c:v>
                      </c:pt>
                      <c:pt idx="14">
                        <c:v>14</c:v>
                      </c:pt>
                      <c:pt idx="15">
                        <c:v>12</c:v>
                      </c:pt>
                      <c:pt idx="16">
                        <c:v>12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3-BA8C-4B59-9CAE-DA528B176BED}"/>
                  </c:ext>
                </c:extLst>
              </c15:ser>
            </c15:filteredBarSeries>
          </c:ext>
        </c:extLst>
      </c:barChart>
      <c:catAx>
        <c:axId val="73150137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1501704"/>
        <c:crosses val="autoZero"/>
        <c:auto val="1"/>
        <c:lblAlgn val="ctr"/>
        <c:lblOffset val="100"/>
        <c:noMultiLvlLbl val="0"/>
      </c:catAx>
      <c:valAx>
        <c:axId val="731501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1501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 sz="1800" b="1" i="0" baseline="0" dirty="0">
                <a:effectLst/>
              </a:rPr>
              <a:t>Number of SDG Indicators that are relevant to CRVS, by goal</a:t>
            </a:r>
            <a:endParaRPr lang="en-GB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'[SDG Indicator_revised.xlsx]Updated Tier classification'!$N$3</c:f>
              <c:strCache>
                <c:ptCount val="1"/>
                <c:pt idx="0">
                  <c:v>Direct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val>
            <c:numRef>
              <c:f>'[SDG Indicator_revised.xlsx]Updated Tier classification'!$N$4:$N$20</c:f>
              <c:numCache>
                <c:formatCode>General</c:formatCode>
                <c:ptCount val="17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AB5-44D3-8C4A-BE69A6FCE7B2}"/>
            </c:ext>
          </c:extLst>
        </c:ser>
        <c:ser>
          <c:idx val="2"/>
          <c:order val="2"/>
          <c:tx>
            <c:strRef>
              <c:f>'[SDG Indicator_revised.xlsx]Updated Tier classification'!$P$3</c:f>
              <c:strCache>
                <c:ptCount val="1"/>
                <c:pt idx="0">
                  <c:v>Indirect &amp; Direct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val>
            <c:numRef>
              <c:f>'[SDG Indicator_revised.xlsx]Updated Tier classification'!$P$4:$P$20</c:f>
              <c:numCache>
                <c:formatCode>General</c:formatCode>
                <c:ptCount val="17"/>
                <c:pt idx="0">
                  <c:v>2</c:v>
                </c:pt>
                <c:pt idx="1">
                  <c:v>0</c:v>
                </c:pt>
                <c:pt idx="2">
                  <c:v>7</c:v>
                </c:pt>
                <c:pt idx="3">
                  <c:v>0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  <c:pt idx="11">
                  <c:v>0</c:v>
                </c:pt>
                <c:pt idx="12">
                  <c:v>1</c:v>
                </c:pt>
                <c:pt idx="13">
                  <c:v>0</c:v>
                </c:pt>
                <c:pt idx="14">
                  <c:v>0</c:v>
                </c:pt>
                <c:pt idx="15">
                  <c:v>2</c:v>
                </c:pt>
                <c:pt idx="1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AB5-44D3-8C4A-BE69A6FCE7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31501376"/>
        <c:axId val="731501704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'[SDG Indicator_revised.xlsx]Updated Tier classification'!$O$3</c15:sqref>
                        </c15:formulaRef>
                      </c:ext>
                    </c:extLst>
                    <c:strCache>
                      <c:ptCount val="1"/>
                      <c:pt idx="0">
                        <c:v>Indirect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val>
                  <c:numRef>
                    <c:extLst>
                      <c:ext uri="{02D57815-91ED-43cb-92C2-25804820EDAC}">
                        <c15:formulaRef>
                          <c15:sqref>'[SDG Indicator_revised.xlsx]Updated Tier classification'!$O$4:$O$20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5</c:v>
                      </c:pt>
                      <c:pt idx="1">
                        <c:v>4</c:v>
                      </c:pt>
                      <c:pt idx="2">
                        <c:v>9</c:v>
                      </c:pt>
                      <c:pt idx="3">
                        <c:v>6</c:v>
                      </c:pt>
                      <c:pt idx="4">
                        <c:v>5</c:v>
                      </c:pt>
                      <c:pt idx="5">
                        <c:v>2</c:v>
                      </c:pt>
                      <c:pt idx="6">
                        <c:v>2</c:v>
                      </c:pt>
                      <c:pt idx="7">
                        <c:v>5</c:v>
                      </c:pt>
                      <c:pt idx="8">
                        <c:v>4</c:v>
                      </c:pt>
                      <c:pt idx="9">
                        <c:v>3</c:v>
                      </c:pt>
                      <c:pt idx="10">
                        <c:v>6</c:v>
                      </c:pt>
                      <c:pt idx="11">
                        <c:v>1</c:v>
                      </c:pt>
                      <c:pt idx="12">
                        <c:v>0</c:v>
                      </c:pt>
                      <c:pt idx="13">
                        <c:v>0</c:v>
                      </c:pt>
                      <c:pt idx="14">
                        <c:v>0</c:v>
                      </c:pt>
                      <c:pt idx="15">
                        <c:v>8</c:v>
                      </c:pt>
                      <c:pt idx="16">
                        <c:v>0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2-0AB5-44D3-8C4A-BE69A6FCE7B2}"/>
                  </c:ext>
                </c:extLst>
              </c15:ser>
            </c15:filteredBarSeries>
            <c15:filteredB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'[SDG Indicator_revised.xlsx]Updated Tier classification'!$Q$3</c15:sqref>
                        </c15:formulaRef>
                      </c:ext>
                    </c:extLst>
                    <c:strCache>
                      <c:ptCount val="1"/>
                      <c:pt idx="0">
                        <c:v>Not Relevant</c:v>
                      </c:pt>
                    </c:strCache>
                  </c:strRef>
                </c:tx>
                <c:spPr>
                  <a:solidFill>
                    <a:schemeClr val="accent4"/>
                  </a:solidFill>
                  <a:ln>
                    <a:noFill/>
                  </a:ln>
                  <a:effectLst/>
                </c:spPr>
                <c:invertIfNegative val="0"/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'[SDG Indicator_revised.xlsx]Updated Tier classification'!$Q$4:$Q$20</c15:sqref>
                        </c15:formulaRef>
                      </c:ext>
                    </c:extLst>
                    <c:numCache>
                      <c:formatCode>General</c:formatCode>
                      <c:ptCount val="17"/>
                      <c:pt idx="0">
                        <c:v>7</c:v>
                      </c:pt>
                      <c:pt idx="1">
                        <c:v>9</c:v>
                      </c:pt>
                      <c:pt idx="2">
                        <c:v>7</c:v>
                      </c:pt>
                      <c:pt idx="3">
                        <c:v>5</c:v>
                      </c:pt>
                      <c:pt idx="4">
                        <c:v>8</c:v>
                      </c:pt>
                      <c:pt idx="5">
                        <c:v>9</c:v>
                      </c:pt>
                      <c:pt idx="6">
                        <c:v>4</c:v>
                      </c:pt>
                      <c:pt idx="7">
                        <c:v>12</c:v>
                      </c:pt>
                      <c:pt idx="8">
                        <c:v>8</c:v>
                      </c:pt>
                      <c:pt idx="9">
                        <c:v>8</c:v>
                      </c:pt>
                      <c:pt idx="10">
                        <c:v>8</c:v>
                      </c:pt>
                      <c:pt idx="11">
                        <c:v>12</c:v>
                      </c:pt>
                      <c:pt idx="12">
                        <c:v>7</c:v>
                      </c:pt>
                      <c:pt idx="13">
                        <c:v>10</c:v>
                      </c:pt>
                      <c:pt idx="14">
                        <c:v>14</c:v>
                      </c:pt>
                      <c:pt idx="15">
                        <c:v>12</c:v>
                      </c:pt>
                      <c:pt idx="16">
                        <c:v>12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0AB5-44D3-8C4A-BE69A6FCE7B2}"/>
                  </c:ext>
                </c:extLst>
              </c15:ser>
            </c15:filteredBarSeries>
          </c:ext>
        </c:extLst>
      </c:barChart>
      <c:catAx>
        <c:axId val="731501376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1501704"/>
        <c:crosses val="autoZero"/>
        <c:auto val="1"/>
        <c:lblAlgn val="ctr"/>
        <c:lblOffset val="100"/>
        <c:noMultiLvlLbl val="0"/>
      </c:catAx>
      <c:valAx>
        <c:axId val="7315017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31501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46F1-0A0C-4E55-95E0-7C511A8ABA57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6F54-FD88-471D-A722-15C969480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6317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46F1-0A0C-4E55-95E0-7C511A8ABA57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6F54-FD88-471D-A722-15C969480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760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46F1-0A0C-4E55-95E0-7C511A8ABA57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6F54-FD88-471D-A722-15C969480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7956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46F1-0A0C-4E55-95E0-7C511A8ABA57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6F54-FD88-471D-A722-15C969480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46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46F1-0A0C-4E55-95E0-7C511A8ABA57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6F54-FD88-471D-A722-15C969480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922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46F1-0A0C-4E55-95E0-7C511A8ABA57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6F54-FD88-471D-A722-15C969480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905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46F1-0A0C-4E55-95E0-7C511A8ABA57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6F54-FD88-471D-A722-15C969480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147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46F1-0A0C-4E55-95E0-7C511A8ABA57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6F54-FD88-471D-A722-15C969480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5954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46F1-0A0C-4E55-95E0-7C511A8ABA57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6F54-FD88-471D-A722-15C969480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521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46F1-0A0C-4E55-95E0-7C511A8ABA57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6F54-FD88-471D-A722-15C969480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988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346F1-0A0C-4E55-95E0-7C511A8ABA57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06F54-FD88-471D-A722-15C969480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127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346F1-0A0C-4E55-95E0-7C511A8ABA57}" type="datetimeFigureOut">
              <a:rPr lang="en-GB" smtClean="0"/>
              <a:t>07/11/2017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06F54-FD88-471D-A722-15C969480E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324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8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845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2708" y="643467"/>
            <a:ext cx="9246584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149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BD436AAD-E51E-468E-9F74-E2178A5F1D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6891739"/>
              </p:ext>
            </p:extLst>
          </p:nvPr>
        </p:nvGraphicFramePr>
        <p:xfrm>
          <a:off x="3814533" y="1080654"/>
          <a:ext cx="8013290" cy="50672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4549961"/>
              </p:ext>
            </p:extLst>
          </p:nvPr>
        </p:nvGraphicFramePr>
        <p:xfrm>
          <a:off x="190005" y="1080654"/>
          <a:ext cx="3455720" cy="3384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673498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075" y="419100"/>
            <a:ext cx="965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SDG Indicators take data directly from CRVS</a:t>
            </a:r>
            <a:endParaRPr lang="en-GB" sz="32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522" y="1343433"/>
            <a:ext cx="1612901" cy="176983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226" y="3078162"/>
            <a:ext cx="1600198" cy="173859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2276" y="4816756"/>
            <a:ext cx="1581147" cy="1718638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922462" y="317866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</a:rPr>
              <a:t>16.9.1 Proportion of children under 5 years of age whose births have been registered with a civil authority, by age</a:t>
            </a:r>
            <a:r>
              <a:rPr lang="en-US" dirty="0"/>
              <a:t> 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2003422" y="4870903"/>
            <a:ext cx="609600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</a:rPr>
              <a:t>17.19.2 Proportion of countries that (a) have conducted at least one population and housing census in the last 10 years; and (b) have achieved 100 per cent birth registration and 80 per cent death registration</a:t>
            </a:r>
            <a:r>
              <a:rPr lang="en-US" dirty="0"/>
              <a:t> 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003422" y="1406085"/>
            <a:ext cx="714851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en-GB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3.1.1 Maternal mortality ratio</a:t>
            </a:r>
          </a:p>
          <a:p>
            <a:pPr fontAlgn="ctr"/>
            <a:r>
              <a:rPr lang="en-US" dirty="0">
                <a:latin typeface="Times New Roman" panose="02020603050405020304" pitchFamily="18" charset="0"/>
              </a:rPr>
              <a:t>3.1.2 Proportion of births attended by skilled health personnel</a:t>
            </a:r>
          </a:p>
          <a:p>
            <a:pPr fontAlgn="ctr"/>
            <a:r>
              <a:rPr lang="en-GB" dirty="0">
                <a:latin typeface="Times New Roman" panose="02020603050405020304" pitchFamily="18" charset="0"/>
              </a:rPr>
              <a:t>3.2.1 Under-five mortality rate</a:t>
            </a:r>
          </a:p>
          <a:p>
            <a:pPr fontAlgn="ctr"/>
            <a:r>
              <a:rPr lang="en-GB" dirty="0">
                <a:latin typeface="Times New Roman" panose="02020603050405020304" pitchFamily="18" charset="0"/>
              </a:rPr>
              <a:t>3.2.2 Neonatal mortality rate</a:t>
            </a:r>
          </a:p>
          <a:p>
            <a:pPr fontAlgn="ctr"/>
            <a:endParaRPr lang="en-GB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fontAlgn="ctr"/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fontAlgn="ctr"/>
            <a:endParaRPr lang="en-GB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237" y="5269572"/>
            <a:ext cx="12860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Key: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Tier 1 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Tier 2</a:t>
            </a:r>
          </a:p>
          <a:p>
            <a:r>
              <a:rPr lang="en-US" dirty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Tier 3</a:t>
            </a:r>
            <a:endParaRPr lang="en-GB" dirty="0">
              <a:solidFill>
                <a:schemeClr val="bg2">
                  <a:lumMod val="9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4179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075" y="419100"/>
            <a:ext cx="965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SDG Indicators take data directly &amp; indirectly from CRVS</a:t>
            </a:r>
            <a:endParaRPr lang="en-GB" sz="3200" b="1" dirty="0"/>
          </a:p>
        </p:txBody>
      </p:sp>
      <p:sp>
        <p:nvSpPr>
          <p:cNvPr id="8" name="Rectangle 7"/>
          <p:cNvSpPr/>
          <p:nvPr/>
        </p:nvSpPr>
        <p:spPr>
          <a:xfrm>
            <a:off x="2031999" y="2940077"/>
            <a:ext cx="7119939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3.4.1 Mortality rate attributed to cardiovascular disease, cancer, diabetes or chronic respiratory disease</a:t>
            </a:r>
          </a:p>
          <a:p>
            <a:pPr fontAlgn="ctr"/>
            <a:r>
              <a:rPr lang="en-GB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3.4.2 Suicide mortality rate</a:t>
            </a:r>
          </a:p>
          <a:p>
            <a:pPr fontAlgn="ctr"/>
            <a:r>
              <a:rPr lang="en-US" sz="1600" dirty="0">
                <a:latin typeface="Times New Roman" panose="02020603050405020304" pitchFamily="18" charset="0"/>
              </a:rPr>
              <a:t>3.6.1 Death rate due to road traffic injuries</a:t>
            </a:r>
          </a:p>
          <a:p>
            <a:pPr font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3.7.2 Adolescent birth rate (aged 10-14 years; aged 15-19 years) per 1,000 women in that age group</a:t>
            </a:r>
          </a:p>
          <a:p>
            <a:pPr fontAlgn="ctr"/>
            <a:r>
              <a:rPr lang="en-US" sz="1600" dirty="0">
                <a:latin typeface="Times New Roman" panose="02020603050405020304" pitchFamily="18" charset="0"/>
              </a:rPr>
              <a:t>3.9.1 Mortality rate attributed to household and ambient air pollution</a:t>
            </a:r>
          </a:p>
          <a:p>
            <a:pPr font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3.9.2 Mortality rate attributed to unsafe water, unsafe sanitation and lack of hygiene (exposure to unsafe Water, Sanitation and Hygiene for All (WASH) services)</a:t>
            </a:r>
          </a:p>
          <a:p>
            <a:pPr font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3.9.3 Mortality rate attributed to unintentional poisoning</a:t>
            </a:r>
          </a:p>
          <a:p>
            <a:pPr fontAlgn="ctr"/>
            <a:endParaRPr lang="en-US" sz="1600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  <a:p>
            <a:pPr fontAlgn="ctr"/>
            <a:endParaRPr lang="en-US" sz="1600" dirty="0">
              <a:latin typeface="Times New Roman" panose="02020603050405020304" pitchFamily="18" charset="0"/>
            </a:endParaRPr>
          </a:p>
          <a:p>
            <a:pPr fontAlgn="ctr"/>
            <a:endParaRPr lang="en-GB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fontAlgn="ctr"/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03422" y="1406085"/>
            <a:ext cx="71485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endParaRPr lang="en-GB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fontAlgn="ctr"/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fontAlgn="ctr"/>
            <a:endParaRPr lang="en-GB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6711" y="2940077"/>
            <a:ext cx="1612901" cy="176983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6075" y="1157075"/>
            <a:ext cx="1665289" cy="1825584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979612" y="1239429"/>
            <a:ext cx="71723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1.3.1 Proportion of population covered by social protection floors/systems, by sex, distinguishing children, unemployed persons, older persons, persons with disabilities, pregnant women, newborns, work-injury victims and the poor and the vulnerable</a:t>
            </a:r>
          </a:p>
          <a:p>
            <a:pPr fontAlgn="ctr"/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1.5.1 Number of deaths, missing persons and directly affected persons attributed to disasters per 100,000 population</a:t>
            </a:r>
          </a:p>
          <a:p>
            <a:pPr fontAlgn="ctr"/>
            <a:endParaRPr lang="en-US" sz="16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820893" y="5245188"/>
            <a:ext cx="21494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Tier 1 </a:t>
            </a:r>
          </a:p>
          <a:p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Tier 2</a:t>
            </a:r>
          </a:p>
          <a:p>
            <a:r>
              <a:rPr lang="en-US" sz="1600" dirty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Tier 3</a:t>
            </a:r>
            <a:endParaRPr lang="en-GB" sz="1600" dirty="0">
              <a:solidFill>
                <a:schemeClr val="bg2">
                  <a:lumMod val="9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432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6075" y="419100"/>
            <a:ext cx="965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SDG Indicators take data directly &amp; indirectly from CRVS</a:t>
            </a:r>
            <a:endParaRPr lang="en-GB" sz="32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003422" y="1406085"/>
            <a:ext cx="71485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endParaRPr lang="en-GB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fontAlgn="ctr"/>
            <a:endParaRPr 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fontAlgn="ctr"/>
            <a:endParaRPr lang="en-GB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128" y="2535164"/>
            <a:ext cx="1357371" cy="146742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983" y="4002591"/>
            <a:ext cx="1365516" cy="14916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919" y="5361561"/>
            <a:ext cx="1376724" cy="149643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6075" y="1063600"/>
            <a:ext cx="1354424" cy="1471564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1700499" y="1091257"/>
            <a:ext cx="74514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GB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5.3.1 Proportion of women aged 20-24 years who were married or in a union before age 15 and before age 18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708642" y="2622546"/>
            <a:ext cx="73337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GB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11.5.1 Number of deaths, missing persons and directly affected persons attributed to disasters per 100,000 population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700499" y="4007450"/>
            <a:ext cx="74514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GB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</a:rPr>
              <a:t>13.1.1 Number of deaths, missing persons and directly affected persons attributed to disasters per 100,000 population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708641" y="5304864"/>
            <a:ext cx="75750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en-GB" sz="1600" dirty="0">
                <a:latin typeface="Times New Roman" panose="02020603050405020304" pitchFamily="18" charset="0"/>
              </a:rPr>
              <a:t>16.1.1 Number of victims of intentional homicide per 100,000 population, by sex and age</a:t>
            </a:r>
          </a:p>
          <a:p>
            <a:r>
              <a:rPr lang="en-US" sz="1600" dirty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</a:rPr>
              <a:t>16.1.2 Conflict-related deaths per 100,000 population, by sex, age and cause</a:t>
            </a:r>
            <a:endParaRPr lang="en-GB" sz="1600" dirty="0">
              <a:solidFill>
                <a:schemeClr val="bg2">
                  <a:lumMod val="90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856519" y="5361561"/>
            <a:ext cx="21494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Tier 1 </a:t>
            </a:r>
          </a:p>
          <a:p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Tier 2</a:t>
            </a:r>
          </a:p>
          <a:p>
            <a:r>
              <a:rPr lang="en-US" sz="1600" dirty="0">
                <a:solidFill>
                  <a:schemeClr val="bg2">
                    <a:lumMod val="9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Tier 3</a:t>
            </a:r>
            <a:endParaRPr lang="en-GB" sz="1600" dirty="0">
              <a:solidFill>
                <a:schemeClr val="bg2">
                  <a:lumMod val="9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2812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300F504-ABEF-4C4F-A753-6A022DDC815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9944209"/>
              </p:ext>
            </p:extLst>
          </p:nvPr>
        </p:nvGraphicFramePr>
        <p:xfrm>
          <a:off x="973776" y="855023"/>
          <a:ext cx="10307781" cy="51420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90417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24E37418-4845-42B8-805F-850A833977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1704990"/>
              </p:ext>
            </p:extLst>
          </p:nvPr>
        </p:nvGraphicFramePr>
        <p:xfrm>
          <a:off x="1800100" y="1047996"/>
          <a:ext cx="8638310" cy="5305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579691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</TotalTime>
  <Words>407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 Zhuo</dc:creator>
  <cp:lastModifiedBy>Maria Isabel Cobos</cp:lastModifiedBy>
  <cp:revision>23</cp:revision>
  <dcterms:created xsi:type="dcterms:W3CDTF">2017-10-10T18:30:56Z</dcterms:created>
  <dcterms:modified xsi:type="dcterms:W3CDTF">2017-11-07T22:29:39Z</dcterms:modified>
</cp:coreProperties>
</file>